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0" d="100"/>
          <a:sy n="120" d="100"/>
        </p:scale>
        <p:origin x="-83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5D704BC6-C8B3-48EF-BC6F-5BD7CE94875C}" type="datetimeFigureOut">
              <a:rPr lang="en-US" smtClean="0"/>
              <a:pPr/>
              <a:t>15/07/11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5858591-254C-43F4-9516-06A7A7410B9A}"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D704BC6-C8B3-48EF-BC6F-5BD7CE94875C}" type="datetimeFigureOut">
              <a:rPr lang="en-US" smtClean="0"/>
              <a:pPr/>
              <a:t>15/07/11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5858591-254C-43F4-9516-06A7A7410B9A}"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D704BC6-C8B3-48EF-BC6F-5BD7CE94875C}" type="datetimeFigureOut">
              <a:rPr lang="en-US" smtClean="0"/>
              <a:pPr/>
              <a:t>15/07/11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5858591-254C-43F4-9516-06A7A7410B9A}"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D704BC6-C8B3-48EF-BC6F-5BD7CE94875C}" type="datetimeFigureOut">
              <a:rPr lang="en-US" smtClean="0"/>
              <a:pPr/>
              <a:t>15/07/11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5858591-254C-43F4-9516-06A7A7410B9A}"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704BC6-C8B3-48EF-BC6F-5BD7CE94875C}" type="datetimeFigureOut">
              <a:rPr lang="en-US" smtClean="0"/>
              <a:pPr/>
              <a:t>15/07/11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5858591-254C-43F4-9516-06A7A7410B9A}"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5D704BC6-C8B3-48EF-BC6F-5BD7CE94875C}" type="datetimeFigureOut">
              <a:rPr lang="en-US" smtClean="0"/>
              <a:pPr/>
              <a:t>15/07/11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5858591-254C-43F4-9516-06A7A7410B9A}"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5D704BC6-C8B3-48EF-BC6F-5BD7CE94875C}" type="datetimeFigureOut">
              <a:rPr lang="en-US" smtClean="0"/>
              <a:pPr/>
              <a:t>15/07/11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5858591-254C-43F4-9516-06A7A7410B9A}"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5D704BC6-C8B3-48EF-BC6F-5BD7CE94875C}" type="datetimeFigureOut">
              <a:rPr lang="en-US" smtClean="0"/>
              <a:pPr/>
              <a:t>15/07/11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5858591-254C-43F4-9516-06A7A7410B9A}"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704BC6-C8B3-48EF-BC6F-5BD7CE94875C}" type="datetimeFigureOut">
              <a:rPr lang="en-US" smtClean="0"/>
              <a:pPr/>
              <a:t>15/07/11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5858591-254C-43F4-9516-06A7A7410B9A}"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704BC6-C8B3-48EF-BC6F-5BD7CE94875C}" type="datetimeFigureOut">
              <a:rPr lang="en-US" smtClean="0"/>
              <a:pPr/>
              <a:t>15/07/11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5858591-254C-43F4-9516-06A7A7410B9A}"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704BC6-C8B3-48EF-BC6F-5BD7CE94875C}" type="datetimeFigureOut">
              <a:rPr lang="en-US" smtClean="0"/>
              <a:pPr/>
              <a:t>15/07/11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5858591-254C-43F4-9516-06A7A7410B9A}"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268760"/>
          </a:xfrm>
          <a:prstGeom prst="rect">
            <a:avLst/>
          </a:prstGeom>
        </p:spPr>
        <p:txBody>
          <a:bodyPr vert="horz" lIns="91440" tIns="45720" rIns="91440" bIns="45720" rtlCol="0" anchor="ctr">
            <a:normAutofit/>
          </a:bodyPr>
          <a:lstStyle/>
          <a:p>
            <a:r>
              <a:rPr lang="en-AU" sz="2000" dirty="0" smtClean="0">
                <a:solidFill>
                  <a:srgbClr val="FF0000"/>
                </a:solidFill>
                <a:effectLst/>
                <a:latin typeface="Verdana"/>
                <a:ea typeface="Times"/>
                <a:cs typeface="Times New Roman"/>
              </a:rPr>
              <a:t/>
            </a:r>
            <a:br>
              <a:rPr lang="en-AU" sz="2000" dirty="0" smtClean="0">
                <a:solidFill>
                  <a:srgbClr val="FF0000"/>
                </a:solidFill>
                <a:effectLst/>
                <a:latin typeface="Verdana"/>
                <a:ea typeface="Times"/>
                <a:cs typeface="Times New Roman"/>
              </a:rPr>
            </a:br>
            <a:r>
              <a:rPr lang="en-AU" sz="2000" dirty="0" smtClean="0">
                <a:solidFill>
                  <a:srgbClr val="FF0000"/>
                </a:solidFill>
                <a:effectLst/>
                <a:latin typeface="Verdana"/>
                <a:ea typeface="Times"/>
                <a:cs typeface="Times New Roman"/>
              </a:rPr>
              <a:t>       </a:t>
            </a:r>
            <a:r>
              <a:rPr lang="en-US" sz="1200" dirty="0" smtClean="0">
                <a:effectLst/>
                <a:latin typeface="Times"/>
                <a:ea typeface="Times"/>
                <a:cs typeface="Times New Roman"/>
              </a:rPr>
              <a:t/>
            </a:r>
            <a:br>
              <a:rPr lang="en-US" sz="1200" dirty="0" smtClean="0">
                <a:effectLst/>
                <a:latin typeface="Times"/>
                <a:ea typeface="Times"/>
                <a:cs typeface="Times New Roman"/>
              </a:rPr>
            </a:br>
            <a:r>
              <a:rPr lang="en-AU" sz="2000" dirty="0" smtClean="0">
                <a:solidFill>
                  <a:srgbClr val="FF0000"/>
                </a:solidFill>
                <a:effectLst/>
                <a:latin typeface="Verdana"/>
                <a:ea typeface="Times"/>
                <a:cs typeface="Times New Roman"/>
              </a:rPr>
              <a:t>            </a:t>
            </a:r>
            <a:r>
              <a:rPr lang="en-US" sz="1200" dirty="0" smtClean="0">
                <a:effectLst/>
                <a:latin typeface="Times"/>
                <a:ea typeface="Times"/>
                <a:cs typeface="Times New Roman"/>
              </a:rPr>
              <a:t/>
            </a:r>
            <a:br>
              <a:rPr lang="en-US" sz="1200" dirty="0" smtClean="0">
                <a:effectLst/>
                <a:latin typeface="Times"/>
                <a:ea typeface="Times"/>
                <a:cs typeface="Times New Roman"/>
              </a:rPr>
            </a:br>
            <a:r>
              <a:rPr lang="en-AU" sz="1200" dirty="0" smtClean="0">
                <a:effectLst/>
                <a:latin typeface="Times"/>
                <a:ea typeface="Times"/>
                <a:cs typeface="Times New Roman"/>
              </a:rPr>
              <a:t> </a:t>
            </a:r>
            <a:endParaRPr lang="en-US" sz="1200" dirty="0">
              <a:effectLst/>
              <a:latin typeface="Times"/>
              <a:ea typeface="Times"/>
              <a:cs typeface="Times New Roman"/>
            </a:endParaRP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704BC6-C8B3-48EF-BC6F-5BD7CE94875C}" type="datetimeFigureOut">
              <a:rPr lang="en-US" smtClean="0"/>
              <a:pPr/>
              <a:t>15/07/11</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58591-254C-43F4-9516-06A7A7410B9A}" type="slidenum">
              <a:rPr lang="en-AU" smtClean="0"/>
              <a:pPr/>
              <a:t>‹#›</a:t>
            </a:fld>
            <a:endParaRPr lang="en-AU"/>
          </a:p>
        </p:txBody>
      </p:sp>
      <p:pic>
        <p:nvPicPr>
          <p:cNvPr id="8" name="Picture 7" descr="Screen shot 2011-07-15 at 12.29.17 PM.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166526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lang="en-US" sz="1200" kern="1200" smtClean="0">
          <a:solidFill>
            <a:schemeClr val="tx1"/>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700808"/>
            <a:ext cx="7772400" cy="963538"/>
          </a:xfrm>
        </p:spPr>
        <p:txBody>
          <a:bodyPr>
            <a:normAutofit/>
          </a:bodyPr>
          <a:lstStyle/>
          <a:p>
            <a:r>
              <a:rPr lang="en-AU" sz="2800" dirty="0" smtClean="0"/>
              <a:t>Passive and Active </a:t>
            </a:r>
            <a:br>
              <a:rPr lang="en-AU" sz="2800" dirty="0" smtClean="0"/>
            </a:br>
            <a:r>
              <a:rPr lang="en-AU" sz="2800" dirty="0" smtClean="0"/>
              <a:t>Voice</a:t>
            </a:r>
            <a:endParaRPr lang="en-AU" sz="2800" dirty="0"/>
          </a:p>
        </p:txBody>
      </p:sp>
      <p:sp>
        <p:nvSpPr>
          <p:cNvPr id="3" name="Subtitle 2"/>
          <p:cNvSpPr>
            <a:spLocks noGrp="1"/>
          </p:cNvSpPr>
          <p:nvPr>
            <p:ph type="subTitle" idx="1"/>
          </p:nvPr>
        </p:nvSpPr>
        <p:spPr>
          <a:xfrm>
            <a:off x="1403648" y="2996952"/>
            <a:ext cx="6400800" cy="1752600"/>
          </a:xfrm>
        </p:spPr>
        <p:txBody>
          <a:bodyPr/>
          <a:lstStyle/>
          <a:p>
            <a:r>
              <a:rPr lang="en-AU" dirty="0">
                <a:solidFill>
                  <a:schemeClr val="tx1"/>
                </a:solidFill>
              </a:rPr>
              <a:t>t</a:t>
            </a:r>
            <a:r>
              <a:rPr lang="en-AU" dirty="0" smtClean="0">
                <a:solidFill>
                  <a:schemeClr val="tx1"/>
                </a:solidFill>
              </a:rPr>
              <a:t>hat is, the relationship between the verb and the subject in a sentence</a:t>
            </a:r>
            <a:endParaRPr lang="en-AU" dirty="0">
              <a:solidFill>
                <a:schemeClr val="tx1"/>
              </a:solidFill>
            </a:endParaRPr>
          </a:p>
        </p:txBody>
      </p:sp>
      <p:pic>
        <p:nvPicPr>
          <p:cNvPr id="4103" name="Picture 7" descr="C:\Documents and Settings\Laptop Administrator\Local Settings\Temporary Internet Files\Content.IE5\CLVEHKJ8\MPj04393390000[1].jpg"/>
          <p:cNvPicPr>
            <a:picLocks noChangeAspect="1" noChangeArrowheads="1"/>
          </p:cNvPicPr>
          <p:nvPr/>
        </p:nvPicPr>
        <p:blipFill>
          <a:blip r:embed="rId2" cstate="print"/>
          <a:srcRect/>
          <a:stretch>
            <a:fillRect/>
          </a:stretch>
        </p:blipFill>
        <p:spPr bwMode="auto">
          <a:xfrm>
            <a:off x="3275856" y="4581128"/>
            <a:ext cx="2490086" cy="162685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44824"/>
            <a:ext cx="8229600" cy="1143000"/>
          </a:xfrm>
          <a:solidFill>
            <a:schemeClr val="accent3">
              <a:lumMod val="40000"/>
              <a:lumOff val="60000"/>
            </a:schemeClr>
          </a:solidFill>
          <a:ln>
            <a:solidFill>
              <a:srgbClr val="00B0F0"/>
            </a:solidFill>
          </a:ln>
        </p:spPr>
        <p:txBody>
          <a:bodyPr>
            <a:normAutofit/>
          </a:bodyPr>
          <a:lstStyle/>
          <a:p>
            <a:pPr>
              <a:defRPr/>
            </a:pPr>
            <a:r>
              <a:rPr lang="en-AU" sz="4400" dirty="0">
                <a:solidFill>
                  <a:srgbClr val="00B050"/>
                </a:solidFill>
              </a:rPr>
              <a:t>Active voice</a:t>
            </a:r>
            <a:endParaRPr lang="en-AU" sz="4400" dirty="0">
              <a:solidFill>
                <a:srgbClr val="00B050"/>
              </a:solidFill>
            </a:endParaRPr>
          </a:p>
        </p:txBody>
      </p:sp>
      <p:sp>
        <p:nvSpPr>
          <p:cNvPr id="4" name="Title 1"/>
          <p:cNvSpPr txBox="1">
            <a:spLocks/>
          </p:cNvSpPr>
          <p:nvPr/>
        </p:nvSpPr>
        <p:spPr>
          <a:xfrm>
            <a:off x="467544" y="2996952"/>
            <a:ext cx="8229600" cy="1143000"/>
          </a:xfrm>
          <a:prstGeom prst="rect">
            <a:avLst/>
          </a:prstGeom>
          <a:solidFill>
            <a:schemeClr val="accent3">
              <a:lumMod val="40000"/>
              <a:lumOff val="60000"/>
            </a:schemeClr>
          </a:solidFill>
          <a:ln>
            <a:solidFill>
              <a:srgbClr val="00B0F0"/>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4400" b="0" i="0" u="none" strike="noStrike" kern="1200" cap="none" spc="0" normalizeH="0" baseline="0" noProof="0" dirty="0" smtClean="0">
                <a:ln>
                  <a:noFill/>
                </a:ln>
                <a:solidFill>
                  <a:srgbClr val="00B050"/>
                </a:solidFill>
                <a:effectLst/>
                <a:uLnTx/>
                <a:uFillTx/>
                <a:latin typeface="+mj-lt"/>
                <a:ea typeface="+mj-ea"/>
                <a:cs typeface="+mj-cs"/>
              </a:rPr>
              <a:t>The cat ate the fish</a:t>
            </a:r>
          </a:p>
        </p:txBody>
      </p:sp>
      <p:sp>
        <p:nvSpPr>
          <p:cNvPr id="5" name="Title 1"/>
          <p:cNvSpPr txBox="1">
            <a:spLocks/>
          </p:cNvSpPr>
          <p:nvPr/>
        </p:nvSpPr>
        <p:spPr>
          <a:xfrm>
            <a:off x="467544" y="4149080"/>
            <a:ext cx="8229600" cy="1143000"/>
          </a:xfrm>
          <a:prstGeom prst="rect">
            <a:avLst/>
          </a:prstGeom>
          <a:solidFill>
            <a:schemeClr val="accent2">
              <a:lumMod val="20000"/>
              <a:lumOff val="80000"/>
            </a:schemeClr>
          </a:solidFill>
          <a:ln>
            <a:solidFill>
              <a:schemeClr val="accent2">
                <a:lumMod val="75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4400" b="0" i="0" u="none" strike="noStrike" kern="1200" cap="none" spc="0" normalizeH="0" baseline="0" noProof="0" dirty="0" smtClean="0">
                <a:ln>
                  <a:noFill/>
                </a:ln>
                <a:solidFill>
                  <a:srgbClr val="FF0000"/>
                </a:solidFill>
                <a:effectLst/>
                <a:uLnTx/>
                <a:uFillTx/>
                <a:latin typeface="+mj-lt"/>
                <a:ea typeface="+mj-ea"/>
                <a:cs typeface="+mj-cs"/>
              </a:rPr>
              <a:t>Passive voice</a:t>
            </a:r>
          </a:p>
        </p:txBody>
      </p:sp>
      <p:sp>
        <p:nvSpPr>
          <p:cNvPr id="6" name="Title 1"/>
          <p:cNvSpPr txBox="1">
            <a:spLocks/>
          </p:cNvSpPr>
          <p:nvPr/>
        </p:nvSpPr>
        <p:spPr>
          <a:xfrm>
            <a:off x="467544" y="5301208"/>
            <a:ext cx="8229600" cy="1143000"/>
          </a:xfrm>
          <a:prstGeom prst="rect">
            <a:avLst/>
          </a:prstGeom>
          <a:solidFill>
            <a:schemeClr val="accent2">
              <a:lumMod val="20000"/>
              <a:lumOff val="80000"/>
            </a:schemeClr>
          </a:solidFill>
          <a:ln>
            <a:solidFill>
              <a:schemeClr val="accent2">
                <a:lumMod val="75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4400" b="0" i="0" u="none" strike="noStrike" kern="1200" cap="none" spc="0" normalizeH="0" baseline="0" noProof="0" dirty="0" smtClean="0">
                <a:ln>
                  <a:noFill/>
                </a:ln>
                <a:solidFill>
                  <a:srgbClr val="FF0000"/>
                </a:solidFill>
                <a:effectLst/>
                <a:uLnTx/>
                <a:uFillTx/>
                <a:latin typeface="+mj-lt"/>
                <a:ea typeface="+mj-ea"/>
                <a:cs typeface="+mj-cs"/>
              </a:rPr>
              <a:t>The fish was eaten by the cat</a:t>
            </a:r>
          </a:p>
        </p:txBody>
      </p:sp>
      <p:pic>
        <p:nvPicPr>
          <p:cNvPr id="1028" name="Picture 4" descr="C:\Documents and Settings\Laptop Administrator\Local Settings\Temporary Internet Files\Content.IE5\AIMGALTW\MPj04465880000[1].jpg"/>
          <p:cNvPicPr>
            <a:picLocks noChangeAspect="1" noChangeArrowheads="1"/>
          </p:cNvPicPr>
          <p:nvPr/>
        </p:nvPicPr>
        <p:blipFill>
          <a:blip r:embed="rId2" cstate="print"/>
          <a:srcRect/>
          <a:stretch>
            <a:fillRect/>
          </a:stretch>
        </p:blipFill>
        <p:spPr bwMode="auto">
          <a:xfrm>
            <a:off x="6897058" y="1844824"/>
            <a:ext cx="1779398" cy="230425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3071810"/>
            <a:ext cx="8229600" cy="1143000"/>
          </a:xfrm>
        </p:spPr>
        <p:txBody>
          <a:bodyPr>
            <a:noAutofit/>
          </a:bodyPr>
          <a:lstStyle/>
          <a:p>
            <a:r>
              <a:rPr lang="en-AU" sz="2800" dirty="0" smtClean="0">
                <a:solidFill>
                  <a:srgbClr val="00B050"/>
                </a:solidFill>
              </a:rPr>
              <a:t>Active voice </a:t>
            </a:r>
            <a:r>
              <a:rPr lang="en-AU" sz="2800" dirty="0" smtClean="0"/>
              <a:t>is preferred when writing for the web.</a:t>
            </a:r>
            <a:br>
              <a:rPr lang="en-AU" sz="2800" dirty="0" smtClean="0"/>
            </a:br>
            <a:r>
              <a:rPr lang="en-AU" sz="2800" dirty="0"/>
              <a:t> </a:t>
            </a:r>
            <a:r>
              <a:rPr lang="en-AU" sz="2800" dirty="0" smtClean="0">
                <a:solidFill>
                  <a:srgbClr val="00B050"/>
                </a:solidFill>
              </a:rPr>
              <a:t>Active </a:t>
            </a:r>
            <a:r>
              <a:rPr lang="en-AU" sz="2800" dirty="0">
                <a:solidFill>
                  <a:srgbClr val="00B050"/>
                </a:solidFill>
              </a:rPr>
              <a:t>voice </a:t>
            </a:r>
            <a:r>
              <a:rPr lang="en-AU" sz="2800" dirty="0"/>
              <a:t>helps to create clear and direct </a:t>
            </a:r>
            <a:r>
              <a:rPr lang="en-AU" sz="2800" dirty="0" smtClean="0"/>
              <a:t>sentences.</a:t>
            </a:r>
            <a:br>
              <a:rPr lang="en-AU" sz="2800" dirty="0" smtClean="0"/>
            </a:br>
            <a:r>
              <a:rPr lang="en-AU" sz="2800" dirty="0" smtClean="0">
                <a:solidFill>
                  <a:srgbClr val="00B050"/>
                </a:solidFill>
              </a:rPr>
              <a:t>Active voice </a:t>
            </a:r>
            <a:r>
              <a:rPr lang="en-AU" sz="2800" dirty="0" smtClean="0"/>
              <a:t>is more personal and easier to </a:t>
            </a:r>
            <a:r>
              <a:rPr lang="en-AU" sz="2800" dirty="0" smtClean="0"/>
              <a:t>understand</a:t>
            </a:r>
            <a:br>
              <a:rPr lang="en-AU" sz="2800" dirty="0" smtClean="0"/>
            </a:br>
            <a:r>
              <a:rPr lang="en-AU" sz="2800" dirty="0" smtClean="0"/>
              <a:t/>
            </a:r>
            <a:br>
              <a:rPr lang="en-AU" sz="2800" dirty="0" smtClean="0"/>
            </a:br>
            <a:r>
              <a:rPr lang="en-AU" sz="2800" dirty="0" err="1" smtClean="0"/>
              <a:t>eg</a:t>
            </a:r>
            <a:r>
              <a:rPr lang="en-AU" sz="2800" dirty="0" smtClean="0"/>
              <a:t> </a:t>
            </a:r>
            <a:r>
              <a:rPr lang="en-AU" sz="2800" dirty="0" smtClean="0">
                <a:solidFill>
                  <a:srgbClr val="00B050"/>
                </a:solidFill>
              </a:rPr>
              <a:t>Chris </a:t>
            </a:r>
            <a:r>
              <a:rPr lang="en-AU" sz="2800" dirty="0">
                <a:solidFill>
                  <a:srgbClr val="00B050"/>
                </a:solidFill>
              </a:rPr>
              <a:t>J</a:t>
            </a:r>
            <a:r>
              <a:rPr lang="en-AU" sz="2800" dirty="0" smtClean="0">
                <a:solidFill>
                  <a:srgbClr val="00B050"/>
                </a:solidFill>
              </a:rPr>
              <a:t>udd kicked a goal</a:t>
            </a:r>
            <a:r>
              <a:rPr lang="en-AU" sz="2800" dirty="0" smtClean="0"/>
              <a:t/>
            </a:r>
            <a:br>
              <a:rPr lang="en-AU" sz="2800" dirty="0" smtClean="0"/>
            </a:br>
            <a:r>
              <a:rPr lang="en-AU" sz="2800" dirty="0" smtClean="0"/>
              <a:t>rather than the </a:t>
            </a:r>
            <a:r>
              <a:rPr lang="en-AU" sz="2800" dirty="0" smtClean="0">
                <a:solidFill>
                  <a:srgbClr val="FF0000"/>
                </a:solidFill>
              </a:rPr>
              <a:t>passive voice</a:t>
            </a:r>
            <a:r>
              <a:rPr lang="en-AU" sz="2800" dirty="0" smtClean="0"/>
              <a:t/>
            </a:r>
            <a:br>
              <a:rPr lang="en-AU" sz="2800" dirty="0" smtClean="0"/>
            </a:br>
            <a:r>
              <a:rPr lang="en-AU" sz="2800" dirty="0" smtClean="0">
                <a:solidFill>
                  <a:srgbClr val="FF0000"/>
                </a:solidFill>
              </a:rPr>
              <a:t>A goal was kicked by Chris Judd</a:t>
            </a:r>
            <a:endParaRPr lang="en-AU" sz="28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42910" y="3071810"/>
            <a:ext cx="8229600" cy="1143000"/>
          </a:xfrm>
        </p:spPr>
        <p:txBody>
          <a:bodyPr>
            <a:normAutofit fontScale="90000"/>
          </a:bodyPr>
          <a:lstStyle/>
          <a:p>
            <a:r>
              <a:rPr lang="en-AU" sz="3100" dirty="0" smtClean="0">
                <a:solidFill>
                  <a:srgbClr val="FF0000"/>
                </a:solidFill>
              </a:rPr>
              <a:t>Passive voice </a:t>
            </a:r>
            <a:r>
              <a:rPr lang="en-AU" sz="3100" dirty="0" smtClean="0"/>
              <a:t>is not so good when writing for the web.</a:t>
            </a:r>
            <a:br>
              <a:rPr lang="en-AU" sz="3100" dirty="0" smtClean="0"/>
            </a:br>
            <a:r>
              <a:rPr lang="en-AU" sz="3100" dirty="0"/>
              <a:t> </a:t>
            </a:r>
            <a:r>
              <a:rPr lang="en-AU" sz="3100" dirty="0" smtClean="0">
                <a:solidFill>
                  <a:srgbClr val="FF0000"/>
                </a:solidFill>
              </a:rPr>
              <a:t>Passive </a:t>
            </a:r>
            <a:r>
              <a:rPr lang="en-AU" sz="3100" dirty="0">
                <a:solidFill>
                  <a:srgbClr val="FF0000"/>
                </a:solidFill>
              </a:rPr>
              <a:t>voice </a:t>
            </a:r>
            <a:r>
              <a:rPr lang="en-AU" sz="3100" dirty="0" smtClean="0"/>
              <a:t>sounds awkward.</a:t>
            </a:r>
            <a:br>
              <a:rPr lang="en-AU" sz="3100" dirty="0" smtClean="0"/>
            </a:br>
            <a:r>
              <a:rPr lang="en-AU" sz="3100" dirty="0" smtClean="0">
                <a:solidFill>
                  <a:srgbClr val="FF0000"/>
                </a:solidFill>
              </a:rPr>
              <a:t>Passive</a:t>
            </a:r>
            <a:r>
              <a:rPr lang="en-AU" sz="3100" dirty="0" smtClean="0">
                <a:solidFill>
                  <a:srgbClr val="00B050"/>
                </a:solidFill>
              </a:rPr>
              <a:t> </a:t>
            </a:r>
            <a:r>
              <a:rPr lang="en-AU" sz="3100" dirty="0" smtClean="0">
                <a:solidFill>
                  <a:srgbClr val="FF0000"/>
                </a:solidFill>
              </a:rPr>
              <a:t>voice</a:t>
            </a:r>
            <a:r>
              <a:rPr lang="en-AU" sz="3100" dirty="0" smtClean="0">
                <a:solidFill>
                  <a:srgbClr val="00B050"/>
                </a:solidFill>
              </a:rPr>
              <a:t> </a:t>
            </a:r>
            <a:r>
              <a:rPr lang="en-AU" sz="3100" dirty="0" smtClean="0"/>
              <a:t>is more wordy and harder to understand</a:t>
            </a:r>
            <a:br>
              <a:rPr lang="en-AU" sz="3100" dirty="0" smtClean="0"/>
            </a:br>
            <a:r>
              <a:rPr lang="en-AU" sz="3100" dirty="0" err="1" smtClean="0"/>
              <a:t>eg</a:t>
            </a:r>
            <a:r>
              <a:rPr lang="en-AU" sz="3100" dirty="0" smtClean="0"/>
              <a:t> </a:t>
            </a:r>
            <a:r>
              <a:rPr lang="en-AU" sz="3100" dirty="0" smtClean="0">
                <a:solidFill>
                  <a:srgbClr val="FF0000"/>
                </a:solidFill>
              </a:rPr>
              <a:t>This slide is being read by most of the class.</a:t>
            </a:r>
            <a:r>
              <a:rPr lang="en-AU" sz="3100" dirty="0" smtClean="0"/>
              <a:t/>
            </a:r>
            <a:br>
              <a:rPr lang="en-AU" sz="3100" dirty="0" smtClean="0"/>
            </a:br>
            <a:r>
              <a:rPr lang="en-AU" sz="3100" dirty="0" smtClean="0"/>
              <a:t>rather than the </a:t>
            </a:r>
            <a:r>
              <a:rPr lang="en-AU" sz="3100" dirty="0" smtClean="0">
                <a:solidFill>
                  <a:srgbClr val="00B050"/>
                </a:solidFill>
              </a:rPr>
              <a:t>active voice</a:t>
            </a:r>
            <a:br>
              <a:rPr lang="en-AU" sz="3100" dirty="0" smtClean="0">
                <a:solidFill>
                  <a:srgbClr val="00B050"/>
                </a:solidFill>
              </a:rPr>
            </a:br>
            <a:r>
              <a:rPr lang="en-AU" sz="3100" dirty="0" smtClean="0">
                <a:solidFill>
                  <a:srgbClr val="00B050"/>
                </a:solidFill>
              </a:rPr>
              <a:t>Most of the class is reading this slide.</a:t>
            </a:r>
            <a:r>
              <a:rPr lang="en-AU" dirty="0" smtClean="0">
                <a:solidFill>
                  <a:srgbClr val="00B050"/>
                </a:solidFill>
              </a:rPr>
              <a:t/>
            </a:r>
            <a:br>
              <a:rPr lang="en-AU" dirty="0" smtClean="0">
                <a:solidFill>
                  <a:srgbClr val="00B050"/>
                </a:solidFill>
              </a:rPr>
            </a:br>
            <a:r>
              <a:rPr lang="en-AU" dirty="0" smtClean="0">
                <a:solidFill>
                  <a:srgbClr val="FF0000"/>
                </a:solidFill>
              </a:rPr>
              <a:t> </a:t>
            </a:r>
            <a:r>
              <a:rPr lang="en-AU" dirty="0" smtClean="0"/>
              <a:t/>
            </a:r>
            <a:br>
              <a:rPr lang="en-AU" dirty="0" smtClean="0"/>
            </a:br>
            <a:endParaRPr lang="en-AU"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789040"/>
            <a:ext cx="8229600" cy="1143000"/>
          </a:xfrm>
          <a:noFill/>
        </p:spPr>
        <p:txBody>
          <a:bodyPr>
            <a:noAutofit/>
          </a:bodyPr>
          <a:lstStyle/>
          <a:p>
            <a:r>
              <a:rPr lang="en-AU" sz="2800" dirty="0" smtClean="0"/>
              <a:t>Recognising </a:t>
            </a:r>
            <a:r>
              <a:rPr lang="en-AU" sz="2800" dirty="0">
                <a:solidFill>
                  <a:srgbClr val="FF0000"/>
                </a:solidFill>
              </a:rPr>
              <a:t>Passive Voice</a:t>
            </a:r>
            <a:r>
              <a:rPr lang="en-AU" sz="2800" dirty="0"/>
              <a:t/>
            </a:r>
            <a:br>
              <a:rPr lang="en-AU" sz="2800" dirty="0"/>
            </a:br>
            <a:r>
              <a:rPr lang="en-AU" sz="2800" dirty="0"/>
              <a:t>You can </a:t>
            </a:r>
            <a:r>
              <a:rPr lang="en-AU" sz="2800" dirty="0" smtClean="0"/>
              <a:t>recognise </a:t>
            </a:r>
            <a:r>
              <a:rPr lang="en-AU" sz="2800" dirty="0" smtClean="0">
                <a:solidFill>
                  <a:srgbClr val="FF0000"/>
                </a:solidFill>
              </a:rPr>
              <a:t>passive voice </a:t>
            </a:r>
            <a:r>
              <a:rPr lang="en-AU" sz="2800" dirty="0" smtClean="0"/>
              <a:t>because </a:t>
            </a:r>
            <a:r>
              <a:rPr lang="en-AU" sz="2800" dirty="0"/>
              <a:t>the verb phrase will always include a form of </a:t>
            </a:r>
            <a:r>
              <a:rPr lang="en-AU" sz="2800" dirty="0" smtClean="0"/>
              <a:t>‘be’, </a:t>
            </a:r>
            <a:r>
              <a:rPr lang="en-AU" sz="2800" dirty="0"/>
              <a:t>such as </a:t>
            </a:r>
            <a:r>
              <a:rPr lang="en-AU" sz="2800" b="1" dirty="0"/>
              <a:t>am, is, was, were, are,</a:t>
            </a:r>
            <a:r>
              <a:rPr lang="en-AU" sz="2800" dirty="0"/>
              <a:t> or </a:t>
            </a:r>
            <a:r>
              <a:rPr lang="en-AU" sz="2800" b="1" dirty="0"/>
              <a:t>been</a:t>
            </a:r>
            <a:r>
              <a:rPr lang="en-AU" sz="2800" dirty="0"/>
              <a:t>. The presence of a </a:t>
            </a:r>
            <a:r>
              <a:rPr lang="en-AU" sz="2800" dirty="0" smtClean="0"/>
              <a:t>‘be’-verb</a:t>
            </a:r>
            <a:r>
              <a:rPr lang="en-AU" sz="2800" dirty="0"/>
              <a:t>, however, does not necessarily mean that the sentence is in passive voice. Another way to recognize </a:t>
            </a:r>
            <a:r>
              <a:rPr lang="en-AU" sz="2800" dirty="0" smtClean="0">
                <a:solidFill>
                  <a:srgbClr val="FF0000"/>
                </a:solidFill>
              </a:rPr>
              <a:t>passive voice </a:t>
            </a:r>
            <a:r>
              <a:rPr lang="en-AU" sz="2800" dirty="0"/>
              <a:t>sentences is that they may include a "by the..." phrase after the verb; </a:t>
            </a:r>
            <a:r>
              <a:rPr lang="en-AU" sz="2800" dirty="0" smtClean="0"/>
              <a:t/>
            </a:r>
            <a:br>
              <a:rPr lang="en-AU" sz="2800" dirty="0" smtClean="0"/>
            </a:br>
            <a:r>
              <a:rPr lang="en-AU" sz="2800" b="1" dirty="0"/>
              <a:t> Active:</a:t>
            </a:r>
            <a:r>
              <a:rPr lang="en-AU" sz="2800" dirty="0"/>
              <a:t> </a:t>
            </a:r>
            <a:r>
              <a:rPr lang="en-AU" sz="2800" dirty="0">
                <a:solidFill>
                  <a:srgbClr val="00B050"/>
                </a:solidFill>
              </a:rPr>
              <a:t>The waiter dropped the tray of food.</a:t>
            </a:r>
            <a:r>
              <a:rPr lang="en-AU" sz="2800" dirty="0"/>
              <a:t/>
            </a:r>
            <a:br>
              <a:rPr lang="en-AU" sz="2800" dirty="0"/>
            </a:br>
            <a:r>
              <a:rPr lang="en-AU" sz="2800" b="1" dirty="0"/>
              <a:t>Passive:</a:t>
            </a:r>
            <a:r>
              <a:rPr lang="en-AU" sz="2800" dirty="0"/>
              <a:t> </a:t>
            </a:r>
            <a:r>
              <a:rPr lang="en-AU" sz="2800" dirty="0">
                <a:solidFill>
                  <a:srgbClr val="FF0000"/>
                </a:solidFill>
              </a:rPr>
              <a:t>The tray of food </a:t>
            </a:r>
            <a:r>
              <a:rPr lang="en-AU" sz="2800" b="1" dirty="0">
                <a:solidFill>
                  <a:srgbClr val="FF0000"/>
                </a:solidFill>
              </a:rPr>
              <a:t>was </a:t>
            </a:r>
            <a:r>
              <a:rPr lang="en-AU" sz="2800" dirty="0">
                <a:solidFill>
                  <a:srgbClr val="FF0000"/>
                </a:solidFill>
              </a:rPr>
              <a:t>dropped</a:t>
            </a:r>
            <a:r>
              <a:rPr lang="en-AU" sz="2800" b="1" dirty="0">
                <a:solidFill>
                  <a:srgbClr val="FF0000"/>
                </a:solidFill>
              </a:rPr>
              <a:t> by</a:t>
            </a:r>
            <a:r>
              <a:rPr lang="en-AU" sz="2800" dirty="0">
                <a:solidFill>
                  <a:srgbClr val="FF0000"/>
                </a:solidFill>
              </a:rPr>
              <a:t> the waiter.</a:t>
            </a:r>
            <a:r>
              <a:rPr lang="en-AU" sz="3200" dirty="0"/>
              <a:t/>
            </a:r>
            <a:br>
              <a:rPr lang="en-AU" sz="3200" dirty="0"/>
            </a:br>
            <a:endParaRPr lang="en-AU"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645024"/>
            <a:ext cx="8229600" cy="1143000"/>
          </a:xfrm>
        </p:spPr>
        <p:txBody>
          <a:bodyPr>
            <a:normAutofit fontScale="90000"/>
          </a:bodyPr>
          <a:lstStyle/>
          <a:p>
            <a:r>
              <a:rPr lang="en-AU" sz="3100" dirty="0" smtClean="0">
                <a:solidFill>
                  <a:srgbClr val="FF0000"/>
                </a:solidFill>
              </a:rPr>
              <a:t>The exam </a:t>
            </a:r>
            <a:r>
              <a:rPr lang="en-AU" sz="3100" b="1" dirty="0" smtClean="0">
                <a:solidFill>
                  <a:srgbClr val="FF0000"/>
                </a:solidFill>
              </a:rPr>
              <a:t>was</a:t>
            </a:r>
            <a:r>
              <a:rPr lang="en-AU" sz="3100" dirty="0" smtClean="0">
                <a:solidFill>
                  <a:srgbClr val="FF0000"/>
                </a:solidFill>
              </a:rPr>
              <a:t> failed </a:t>
            </a:r>
            <a:r>
              <a:rPr lang="en-AU" sz="3100" b="1" dirty="0" smtClean="0">
                <a:solidFill>
                  <a:srgbClr val="FF0000"/>
                </a:solidFill>
              </a:rPr>
              <a:t>by</a:t>
            </a:r>
            <a:r>
              <a:rPr lang="en-AU" sz="3100" dirty="0" smtClean="0">
                <a:solidFill>
                  <a:srgbClr val="FF0000"/>
                </a:solidFill>
              </a:rPr>
              <a:t> one third of students.</a:t>
            </a:r>
            <a:br>
              <a:rPr lang="en-AU" sz="3100" dirty="0" smtClean="0">
                <a:solidFill>
                  <a:srgbClr val="FF0000"/>
                </a:solidFill>
              </a:rPr>
            </a:br>
            <a:r>
              <a:rPr lang="en-AU" sz="3100" dirty="0" smtClean="0">
                <a:solidFill>
                  <a:srgbClr val="FF0000"/>
                </a:solidFill>
              </a:rPr>
              <a:t/>
            </a:r>
            <a:br>
              <a:rPr lang="en-AU" sz="3100" dirty="0" smtClean="0">
                <a:solidFill>
                  <a:srgbClr val="FF0000"/>
                </a:solidFill>
              </a:rPr>
            </a:br>
            <a:r>
              <a:rPr lang="en-AU" sz="3100" dirty="0"/>
              <a:t> </a:t>
            </a:r>
            <a:r>
              <a:rPr lang="en-AU" sz="3100" dirty="0">
                <a:solidFill>
                  <a:srgbClr val="FF0000"/>
                </a:solidFill>
              </a:rPr>
              <a:t>You will </a:t>
            </a:r>
            <a:r>
              <a:rPr lang="en-AU" sz="3100" b="1" dirty="0">
                <a:solidFill>
                  <a:srgbClr val="FF0000"/>
                </a:solidFill>
              </a:rPr>
              <a:t>be</a:t>
            </a:r>
            <a:r>
              <a:rPr lang="en-AU" sz="3100" dirty="0">
                <a:solidFill>
                  <a:srgbClr val="FF0000"/>
                </a:solidFill>
              </a:rPr>
              <a:t> made </a:t>
            </a:r>
            <a:r>
              <a:rPr lang="en-AU" sz="3100" dirty="0" smtClean="0">
                <a:solidFill>
                  <a:srgbClr val="FF0000"/>
                </a:solidFill>
              </a:rPr>
              <a:t>better </a:t>
            </a:r>
            <a:r>
              <a:rPr lang="en-AU" sz="3100" b="1" dirty="0">
                <a:solidFill>
                  <a:srgbClr val="FF0000"/>
                </a:solidFill>
              </a:rPr>
              <a:t>by</a:t>
            </a:r>
            <a:r>
              <a:rPr lang="en-AU" sz="3100" dirty="0">
                <a:solidFill>
                  <a:srgbClr val="FF0000"/>
                </a:solidFill>
              </a:rPr>
              <a:t> this </a:t>
            </a:r>
            <a:r>
              <a:rPr lang="en-AU" sz="3100" dirty="0" smtClean="0">
                <a:solidFill>
                  <a:srgbClr val="FF0000"/>
                </a:solidFill>
              </a:rPr>
              <a:t>medicine</a:t>
            </a:r>
            <a:br>
              <a:rPr lang="en-AU" sz="3100" dirty="0" smtClean="0">
                <a:solidFill>
                  <a:srgbClr val="FF0000"/>
                </a:solidFill>
              </a:rPr>
            </a:br>
            <a:r>
              <a:rPr lang="en-AU" sz="3100" dirty="0" smtClean="0">
                <a:solidFill>
                  <a:srgbClr val="FF0000"/>
                </a:solidFill>
              </a:rPr>
              <a:t> </a:t>
            </a:r>
            <a:br>
              <a:rPr lang="en-AU" sz="3100" dirty="0" smtClean="0">
                <a:solidFill>
                  <a:srgbClr val="FF0000"/>
                </a:solidFill>
              </a:rPr>
            </a:br>
            <a:r>
              <a:rPr lang="en-AU" sz="3100" dirty="0" smtClean="0">
                <a:solidFill>
                  <a:srgbClr val="FF0000"/>
                </a:solidFill>
              </a:rPr>
              <a:t>The boy</a:t>
            </a:r>
            <a:r>
              <a:rPr lang="en-AU" sz="3100" b="1" dirty="0" smtClean="0">
                <a:solidFill>
                  <a:srgbClr val="FF0000"/>
                </a:solidFill>
              </a:rPr>
              <a:t> was </a:t>
            </a:r>
            <a:r>
              <a:rPr lang="en-AU" sz="3100" dirty="0" smtClean="0">
                <a:solidFill>
                  <a:srgbClr val="FF0000"/>
                </a:solidFill>
              </a:rPr>
              <a:t>bitten </a:t>
            </a:r>
            <a:r>
              <a:rPr lang="en-AU" sz="3100" b="1" dirty="0" smtClean="0">
                <a:solidFill>
                  <a:srgbClr val="FF0000"/>
                </a:solidFill>
              </a:rPr>
              <a:t>by</a:t>
            </a:r>
            <a:r>
              <a:rPr lang="en-AU" sz="3100" dirty="0" smtClean="0">
                <a:solidFill>
                  <a:srgbClr val="FF0000"/>
                </a:solidFill>
              </a:rPr>
              <a:t> a dog</a:t>
            </a:r>
            <a:br>
              <a:rPr lang="en-AU" sz="3100" dirty="0" smtClean="0">
                <a:solidFill>
                  <a:srgbClr val="FF0000"/>
                </a:solidFill>
              </a:rPr>
            </a:br>
            <a:r>
              <a:rPr lang="en-AU" sz="3100" dirty="0" smtClean="0">
                <a:solidFill>
                  <a:srgbClr val="FF0000"/>
                </a:solidFill>
              </a:rPr>
              <a:t/>
            </a:r>
            <a:br>
              <a:rPr lang="en-AU" sz="3100" dirty="0" smtClean="0">
                <a:solidFill>
                  <a:srgbClr val="FF0000"/>
                </a:solidFill>
              </a:rPr>
            </a:br>
            <a:r>
              <a:rPr lang="en-AU" sz="3100" dirty="0" smtClean="0">
                <a:solidFill>
                  <a:srgbClr val="FF0000"/>
                </a:solidFill>
              </a:rPr>
              <a:t>This awful mess </a:t>
            </a:r>
            <a:r>
              <a:rPr lang="en-AU" sz="3100" b="1" dirty="0" smtClean="0">
                <a:solidFill>
                  <a:srgbClr val="FF0000"/>
                </a:solidFill>
              </a:rPr>
              <a:t>was</a:t>
            </a:r>
            <a:r>
              <a:rPr lang="en-AU" sz="3100" dirty="0" smtClean="0">
                <a:solidFill>
                  <a:srgbClr val="FF0000"/>
                </a:solidFill>
              </a:rPr>
              <a:t> made</a:t>
            </a:r>
            <a:r>
              <a:rPr lang="en-AU" sz="3100" b="1" dirty="0" smtClean="0">
                <a:solidFill>
                  <a:srgbClr val="FF0000"/>
                </a:solidFill>
              </a:rPr>
              <a:t> by </a:t>
            </a:r>
            <a:r>
              <a:rPr lang="en-AU" sz="3100" dirty="0" smtClean="0">
                <a:solidFill>
                  <a:srgbClr val="FF0000"/>
                </a:solidFill>
              </a:rPr>
              <a:t>your friends. </a:t>
            </a:r>
            <a:r>
              <a:rPr lang="en-AU" dirty="0" smtClean="0">
                <a:solidFill>
                  <a:srgbClr val="FF0000"/>
                </a:solidFill>
              </a:rPr>
              <a:t/>
            </a:r>
            <a:br>
              <a:rPr lang="en-AU" dirty="0" smtClean="0">
                <a:solidFill>
                  <a:srgbClr val="FF0000"/>
                </a:solidFill>
              </a:rPr>
            </a:br>
            <a:endParaRPr lang="en-AU" dirty="0">
              <a:solidFill>
                <a:srgbClr val="FF0000"/>
              </a:solidFill>
            </a:endParaRPr>
          </a:p>
        </p:txBody>
      </p:sp>
      <p:sp>
        <p:nvSpPr>
          <p:cNvPr id="4" name="Rectangle 3"/>
          <p:cNvSpPr/>
          <p:nvPr/>
        </p:nvSpPr>
        <p:spPr>
          <a:xfrm>
            <a:off x="3131840" y="1772816"/>
            <a:ext cx="2428164" cy="923330"/>
          </a:xfrm>
          <a:prstGeom prst="rect">
            <a:avLst/>
          </a:prstGeom>
          <a:noFill/>
        </p:spPr>
        <p:txBody>
          <a:bodyPr wrap="none" lIns="91440" tIns="45720" rIns="91440" bIns="45720">
            <a:spAutoFit/>
          </a:bodyPr>
          <a:lstStyle/>
          <a:p>
            <a:pPr algn="ct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Passive </a:t>
            </a:r>
            <a:endPar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23528" y="4005064"/>
            <a:ext cx="8229600" cy="1143000"/>
          </a:xfrm>
        </p:spPr>
        <p:txBody>
          <a:bodyPr>
            <a:normAutofit fontScale="90000"/>
          </a:bodyPr>
          <a:lstStyle/>
          <a:p>
            <a:r>
              <a:rPr lang="en-AU" sz="3100" dirty="0" smtClean="0">
                <a:solidFill>
                  <a:srgbClr val="00B050"/>
                </a:solidFill>
              </a:rPr>
              <a:t>One third of students failed the exam.</a:t>
            </a:r>
            <a:br>
              <a:rPr lang="en-AU" sz="3100" dirty="0" smtClean="0">
                <a:solidFill>
                  <a:srgbClr val="00B050"/>
                </a:solidFill>
              </a:rPr>
            </a:br>
            <a:r>
              <a:rPr lang="en-AU" sz="3100" dirty="0" smtClean="0">
                <a:solidFill>
                  <a:srgbClr val="00B050"/>
                </a:solidFill>
              </a:rPr>
              <a:t/>
            </a:r>
            <a:br>
              <a:rPr lang="en-AU" sz="3100" dirty="0" smtClean="0">
                <a:solidFill>
                  <a:srgbClr val="00B050"/>
                </a:solidFill>
              </a:rPr>
            </a:br>
            <a:r>
              <a:rPr lang="en-AU" sz="3100" dirty="0" smtClean="0">
                <a:solidFill>
                  <a:srgbClr val="00B050"/>
                </a:solidFill>
              </a:rPr>
              <a:t>This medicine will make you better.</a:t>
            </a:r>
            <a:br>
              <a:rPr lang="en-AU" sz="3100" dirty="0" smtClean="0">
                <a:solidFill>
                  <a:srgbClr val="00B050"/>
                </a:solidFill>
              </a:rPr>
            </a:br>
            <a:r>
              <a:rPr lang="en-AU" sz="3100" dirty="0" smtClean="0">
                <a:solidFill>
                  <a:srgbClr val="00B050"/>
                </a:solidFill>
              </a:rPr>
              <a:t/>
            </a:r>
            <a:br>
              <a:rPr lang="en-AU" sz="3100" dirty="0" smtClean="0">
                <a:solidFill>
                  <a:srgbClr val="00B050"/>
                </a:solidFill>
              </a:rPr>
            </a:br>
            <a:r>
              <a:rPr lang="en-AU" sz="3100" dirty="0" smtClean="0">
                <a:solidFill>
                  <a:srgbClr val="00B050"/>
                </a:solidFill>
              </a:rPr>
              <a:t>The dog bit the boy.</a:t>
            </a:r>
            <a:br>
              <a:rPr lang="en-AU" sz="3100" dirty="0" smtClean="0">
                <a:solidFill>
                  <a:srgbClr val="00B050"/>
                </a:solidFill>
              </a:rPr>
            </a:br>
            <a:r>
              <a:rPr lang="en-AU" sz="3100" dirty="0" smtClean="0">
                <a:solidFill>
                  <a:srgbClr val="00B050"/>
                </a:solidFill>
              </a:rPr>
              <a:t/>
            </a:r>
            <a:br>
              <a:rPr lang="en-AU" sz="3100" dirty="0" smtClean="0">
                <a:solidFill>
                  <a:srgbClr val="00B050"/>
                </a:solidFill>
              </a:rPr>
            </a:br>
            <a:r>
              <a:rPr lang="en-AU" sz="3100" dirty="0" smtClean="0">
                <a:solidFill>
                  <a:srgbClr val="00B050"/>
                </a:solidFill>
              </a:rPr>
              <a:t>Your friends made this awful mess.</a:t>
            </a:r>
            <a:r>
              <a:rPr lang="en-AU" dirty="0" smtClean="0">
                <a:solidFill>
                  <a:srgbClr val="FF0000"/>
                </a:solidFill>
              </a:rPr>
              <a:t/>
            </a:r>
            <a:br>
              <a:rPr lang="en-AU" dirty="0" smtClean="0">
                <a:solidFill>
                  <a:srgbClr val="FF0000"/>
                </a:solidFill>
              </a:rPr>
            </a:br>
            <a:endParaRPr lang="en-AU" dirty="0">
              <a:solidFill>
                <a:srgbClr val="FF0000"/>
              </a:solidFill>
            </a:endParaRPr>
          </a:p>
        </p:txBody>
      </p:sp>
      <p:sp>
        <p:nvSpPr>
          <p:cNvPr id="5" name="Rectangle 4"/>
          <p:cNvSpPr/>
          <p:nvPr/>
        </p:nvSpPr>
        <p:spPr>
          <a:xfrm>
            <a:off x="3131840" y="1700808"/>
            <a:ext cx="2310249" cy="923330"/>
          </a:xfrm>
          <a:prstGeom prst="rect">
            <a:avLst/>
          </a:prstGeom>
          <a:noFill/>
        </p:spPr>
        <p:txBody>
          <a:bodyPr wrap="none" lIns="91440" tIns="45720" rIns="91440" bIns="45720">
            <a:spAutoFit/>
          </a:bodyPr>
          <a:lstStyle/>
          <a:p>
            <a:pPr algn="ctr"/>
            <a:r>
              <a:rPr lang="en-US" sz="5400" b="1" cap="none"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Active </a:t>
            </a:r>
            <a:endParaRPr lang="en-US" sz="5400" b="1" cap="none"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573016"/>
            <a:ext cx="8229600" cy="1143000"/>
          </a:xfrm>
        </p:spPr>
        <p:txBody>
          <a:bodyPr>
            <a:noAutofit/>
          </a:bodyPr>
          <a:lstStyle/>
          <a:p>
            <a:pPr algn="l"/>
            <a:r>
              <a:rPr lang="en-AU" sz="2800" dirty="0" smtClean="0"/>
              <a:t>In some situations it is OK to use passive </a:t>
            </a:r>
            <a:r>
              <a:rPr lang="en-AU" sz="2800" dirty="0" smtClean="0"/>
              <a:t>voice</a:t>
            </a:r>
            <a:r>
              <a:rPr lang="en-AU" sz="1800" dirty="0" smtClean="0"/>
              <a:t/>
            </a:r>
            <a:br>
              <a:rPr lang="en-AU" sz="1800" dirty="0" smtClean="0"/>
            </a:br>
            <a:r>
              <a:rPr lang="en-AU" sz="1800" dirty="0" smtClean="0"/>
              <a:t/>
            </a:r>
            <a:br>
              <a:rPr lang="en-AU" sz="1800" dirty="0" smtClean="0"/>
            </a:br>
            <a:r>
              <a:rPr lang="en-AU" sz="1800" b="1" dirty="0" smtClean="0"/>
              <a:t>1) </a:t>
            </a:r>
            <a:r>
              <a:rPr lang="en-AU" sz="1800" dirty="0" smtClean="0"/>
              <a:t>when you wish to hide or be evasive about who did the action or the doer of the action is not known</a:t>
            </a:r>
            <a:br>
              <a:rPr lang="en-AU" sz="1800" dirty="0" smtClean="0"/>
            </a:br>
            <a:r>
              <a:rPr lang="en-AU" sz="1800" dirty="0" err="1" smtClean="0"/>
              <a:t>eg</a:t>
            </a:r>
            <a:r>
              <a:rPr lang="en-AU" sz="1800" dirty="0" smtClean="0"/>
              <a:t>. </a:t>
            </a:r>
            <a:r>
              <a:rPr lang="en-AU" sz="1800" dirty="0" smtClean="0">
                <a:solidFill>
                  <a:srgbClr val="FF0000"/>
                </a:solidFill>
              </a:rPr>
              <a:t>The car was crashed.</a:t>
            </a:r>
            <a:r>
              <a:rPr lang="en-AU" sz="1800" dirty="0" smtClean="0"/>
              <a:t/>
            </a:r>
            <a:br>
              <a:rPr lang="en-AU" sz="1800" dirty="0" smtClean="0"/>
            </a:br>
            <a:r>
              <a:rPr lang="en-AU" sz="1800" dirty="0" smtClean="0"/>
              <a:t>But who crashed it????? (</a:t>
            </a:r>
            <a:r>
              <a:rPr lang="en-AU" sz="1800" dirty="0" smtClean="0">
                <a:solidFill>
                  <a:srgbClr val="00B050"/>
                </a:solidFill>
              </a:rPr>
              <a:t>Claire crashed the car.-</a:t>
            </a:r>
            <a:r>
              <a:rPr lang="en-AU" sz="1800" dirty="0" smtClean="0"/>
              <a:t>active voice but a bit too direct!)</a:t>
            </a:r>
            <a:br>
              <a:rPr lang="en-AU" sz="1800" dirty="0" smtClean="0"/>
            </a:br>
            <a:r>
              <a:rPr lang="en-AU" sz="1800" dirty="0" smtClean="0"/>
              <a:t>Politicians will say </a:t>
            </a:r>
            <a:r>
              <a:rPr lang="en-AU" sz="1800" dirty="0" smtClean="0">
                <a:solidFill>
                  <a:srgbClr val="FF0000"/>
                </a:solidFill>
              </a:rPr>
              <a:t>Mistakes were made. </a:t>
            </a:r>
            <a:r>
              <a:rPr lang="en-AU" sz="1800" dirty="0" smtClean="0"/>
              <a:t>But you don’t often hear them say</a:t>
            </a:r>
            <a:r>
              <a:rPr lang="en-AU" sz="1800" dirty="0" smtClean="0">
                <a:solidFill>
                  <a:srgbClr val="FF0000"/>
                </a:solidFill>
              </a:rPr>
              <a:t> </a:t>
            </a:r>
            <a:r>
              <a:rPr lang="en-AU" sz="1800" dirty="0" smtClean="0">
                <a:solidFill>
                  <a:srgbClr val="00B050"/>
                </a:solidFill>
              </a:rPr>
              <a:t>We made mistakes.</a:t>
            </a:r>
            <a:r>
              <a:rPr lang="en-AU" sz="1800" dirty="0" smtClean="0"/>
              <a:t/>
            </a:r>
            <a:br>
              <a:rPr lang="en-AU" sz="1800" dirty="0" smtClean="0"/>
            </a:br>
            <a:r>
              <a:rPr lang="en-AU" sz="1800" b="1" dirty="0" smtClean="0"/>
              <a:t>2) </a:t>
            </a:r>
            <a:r>
              <a:rPr lang="en-AU" sz="1800" dirty="0" smtClean="0"/>
              <a:t>When the receiver of the action is more important than the doer of the action</a:t>
            </a:r>
            <a:br>
              <a:rPr lang="en-AU" sz="1800" dirty="0" smtClean="0"/>
            </a:br>
            <a:r>
              <a:rPr lang="en-AU" sz="1800" dirty="0" smtClean="0">
                <a:solidFill>
                  <a:srgbClr val="FF0000"/>
                </a:solidFill>
              </a:rPr>
              <a:t>Jesus was crucified by the Romans.</a:t>
            </a:r>
            <a:r>
              <a:rPr lang="en-AU" sz="1800" dirty="0"/>
              <a:t> </a:t>
            </a:r>
            <a:r>
              <a:rPr lang="en-AU" sz="1800" dirty="0" smtClean="0"/>
              <a:t>rather than - </a:t>
            </a:r>
            <a:r>
              <a:rPr lang="en-AU" sz="1800" dirty="0" smtClean="0">
                <a:solidFill>
                  <a:srgbClr val="00B050"/>
                </a:solidFill>
              </a:rPr>
              <a:t>The Romans crucified Jesus. </a:t>
            </a:r>
            <a:br>
              <a:rPr lang="en-AU" sz="1800" dirty="0" smtClean="0">
                <a:solidFill>
                  <a:srgbClr val="00B050"/>
                </a:solidFill>
              </a:rPr>
            </a:br>
            <a:r>
              <a:rPr lang="en-AU" sz="1800" dirty="0" smtClean="0">
                <a:solidFill>
                  <a:srgbClr val="FF0000"/>
                </a:solidFill>
              </a:rPr>
              <a:t>The President was shot at by an assassin.     </a:t>
            </a:r>
            <a:r>
              <a:rPr lang="en-AU" sz="1800" dirty="0" smtClean="0">
                <a:solidFill>
                  <a:srgbClr val="00B050"/>
                </a:solidFill>
              </a:rPr>
              <a:t>An assassin shot at the President.</a:t>
            </a:r>
            <a:r>
              <a:rPr lang="en-AU" sz="1800" dirty="0" smtClean="0"/>
              <a:t/>
            </a:r>
            <a:br>
              <a:rPr lang="en-AU" sz="1800" dirty="0" smtClean="0"/>
            </a:br>
            <a:r>
              <a:rPr lang="en-AU" sz="1800" b="1" dirty="0" smtClean="0"/>
              <a:t>3) </a:t>
            </a:r>
            <a:r>
              <a:rPr lang="en-AU" sz="1800" dirty="0" smtClean="0"/>
              <a:t>In a technical or scientific report where the doer of the action is not important</a:t>
            </a:r>
            <a:br>
              <a:rPr lang="en-AU" sz="1800" dirty="0" smtClean="0"/>
            </a:br>
            <a:r>
              <a:rPr lang="en-AU" sz="1800" dirty="0" smtClean="0">
                <a:solidFill>
                  <a:srgbClr val="FF0000"/>
                </a:solidFill>
              </a:rPr>
              <a:t>Acid was poured into the beaker</a:t>
            </a:r>
            <a:br>
              <a:rPr lang="en-AU" sz="1800" dirty="0" smtClean="0">
                <a:solidFill>
                  <a:srgbClr val="FF0000"/>
                </a:solidFill>
              </a:rPr>
            </a:br>
            <a:r>
              <a:rPr lang="en-AU" sz="1800" dirty="0" smtClean="0"/>
              <a:t>rather than –</a:t>
            </a:r>
            <a:r>
              <a:rPr lang="en-AU" sz="1800" dirty="0" smtClean="0">
                <a:solidFill>
                  <a:srgbClr val="00B050"/>
                </a:solidFill>
              </a:rPr>
              <a:t> The scientist poured acid into the beaker</a:t>
            </a:r>
            <a:r>
              <a:rPr lang="en-AU" sz="2400" dirty="0" smtClean="0">
                <a:solidFill>
                  <a:srgbClr val="00B050"/>
                </a:solidFill>
              </a:rPr>
              <a:t/>
            </a:r>
            <a:br>
              <a:rPr lang="en-AU" sz="2400" dirty="0" smtClean="0">
                <a:solidFill>
                  <a:srgbClr val="00B050"/>
                </a:solidFill>
              </a:rPr>
            </a:br>
            <a:r>
              <a:rPr lang="en-AU" sz="3200" dirty="0" smtClean="0"/>
              <a:t/>
            </a:r>
            <a:br>
              <a:rPr lang="en-AU" sz="3200" dirty="0" smtClean="0"/>
            </a:br>
            <a:endParaRPr lang="en-AU"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00808"/>
            <a:ext cx="8229600" cy="1143000"/>
          </a:xfrm>
        </p:spPr>
        <p:txBody>
          <a:bodyPr>
            <a:noAutofit/>
          </a:bodyPr>
          <a:lstStyle/>
          <a:p>
            <a:r>
              <a:rPr lang="en-AU" sz="2800" dirty="0" smtClean="0"/>
              <a:t>MS Word can be set up to check for passive sentences, and the readability report will tell you % of passive sentences</a:t>
            </a:r>
            <a:endParaRPr lang="en-AU" sz="2800" dirty="0"/>
          </a:p>
        </p:txBody>
      </p:sp>
      <p:pic>
        <p:nvPicPr>
          <p:cNvPr id="3074" name="Picture 2"/>
          <p:cNvPicPr>
            <a:picLocks noChangeAspect="1" noChangeArrowheads="1"/>
          </p:cNvPicPr>
          <p:nvPr/>
        </p:nvPicPr>
        <p:blipFill>
          <a:blip r:embed="rId2" cstate="print"/>
          <a:srcRect l="37500" t="24375" r="37304" b="37187"/>
          <a:stretch>
            <a:fillRect/>
          </a:stretch>
        </p:blipFill>
        <p:spPr bwMode="auto">
          <a:xfrm>
            <a:off x="5292080" y="3284984"/>
            <a:ext cx="3596293" cy="3429024"/>
          </a:xfrm>
          <a:prstGeom prst="rect">
            <a:avLst/>
          </a:prstGeom>
          <a:noFill/>
          <a:ln w="9525">
            <a:noFill/>
            <a:miter lim="800000"/>
            <a:headEnd/>
            <a:tailEnd/>
          </a:ln>
        </p:spPr>
      </p:pic>
      <p:pic>
        <p:nvPicPr>
          <p:cNvPr id="3076" name="Picture 4"/>
          <p:cNvPicPr>
            <a:picLocks noChangeAspect="1" noChangeArrowheads="1"/>
          </p:cNvPicPr>
          <p:nvPr/>
        </p:nvPicPr>
        <p:blipFill>
          <a:blip r:embed="rId3" cstate="print"/>
          <a:srcRect l="24610" t="20625" r="36132" b="35312"/>
          <a:stretch>
            <a:fillRect/>
          </a:stretch>
        </p:blipFill>
        <p:spPr bwMode="auto">
          <a:xfrm>
            <a:off x="251520" y="3356992"/>
            <a:ext cx="4786346" cy="3357586"/>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111</Words>
  <Application>Microsoft Macintosh PowerPoint</Application>
  <PresentationFormat>On-screen Show (4:3)</PresentationFormat>
  <Paragraphs>15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Passive and Active  Voice</vt:lpstr>
      <vt:lpstr>Active voice</vt:lpstr>
      <vt:lpstr>Active voice is preferred when writing for the web.  Active voice helps to create clear and direct sentences. Active voice is more personal and easier to understand  eg Chris Judd kicked a goal rather than the passive voice A goal was kicked by Chris Judd</vt:lpstr>
      <vt:lpstr>Passive voice is not so good when writing for the web.  Passive voice sounds awkward. Passive voice is more wordy and harder to understand eg This slide is being read by most of the class. rather than the active voice Most of the class is reading this slide.   </vt:lpstr>
      <vt:lpstr>Recognising Passive Voice You can recognise passive voice because the verb phrase will always include a form of ‘be’, such as am, is, was, were, are, or been. The presence of a ‘be’-verb, however, does not necessarily mean that the sentence is in passive voice. Another way to recognize passive voice sentences is that they may include a "by the..." phrase after the verb;   Active: The waiter dropped the tray of food. Passive: The tray of food was dropped by the waiter. </vt:lpstr>
      <vt:lpstr>The exam was failed by one third of students.   You will be made better by this medicine   The boy was bitten by a dog  This awful mess was made by your friends.  </vt:lpstr>
      <vt:lpstr>One third of students failed the exam.  This medicine will make you better.  The dog bit the boy.  Your friends made this awful mess. </vt:lpstr>
      <vt:lpstr>In some situations it is OK to use passive voice  1) when you wish to hide or be evasive about who did the action or the doer of the action is not known eg. The car was crashed. But who crashed it????? (Claire crashed the car.-active voice but a bit too direct!) Politicians will say Mistakes were made. But you don’t often hear them say We made mistakes. 2) When the receiver of the action is more important than the doer of the action Jesus was crucified by the Romans. rather than - The Romans crucified Jesus.  The President was shot at by an assassin.     An assassin shot at the President. 3) In a technical or scientific report where the doer of the action is not important Acid was poured into the beaker rather than – The scientist poured acid into the beaker  </vt:lpstr>
      <vt:lpstr>MS Word can be set up to check for passive sentences, and the readability report will tell you % of passive sentences</vt:lpstr>
    </vt:vector>
  </TitlesOfParts>
  <Company>DEECD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Grammar Voice</dc:title>
  <dc:creator>Laptop Administrator</dc:creator>
  <cp:lastModifiedBy>Ana</cp:lastModifiedBy>
  <cp:revision>20</cp:revision>
  <dcterms:created xsi:type="dcterms:W3CDTF">2010-02-17T11:49:23Z</dcterms:created>
  <dcterms:modified xsi:type="dcterms:W3CDTF">2011-07-15T02:37:55Z</dcterms:modified>
</cp:coreProperties>
</file>